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8" r:id="rId11"/>
    <p:sldId id="266" r:id="rId12"/>
    <p:sldId id="269" r:id="rId13"/>
    <p:sldId id="2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24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518C03-2AA8-4A26-8CC7-A9B44AA7EA54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C5047F-CAE4-4DBF-8E3B-6C186F9FB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13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6FE45-0EFD-4326-92EC-027ACD49049E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AEDB7-5D6A-4E0D-BE0F-C4DF339691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\\server3\office$\tkimball\Downloads\image00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200400"/>
            <a:ext cx="2895155" cy="3389708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</a:schemeClr>
              </a:gs>
              <a:gs pos="73000">
                <a:schemeClr val="accent1">
                  <a:alpha val="0"/>
                  <a:lumMod val="10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4" name="Flowchart: Punched Tape 3"/>
          <p:cNvSpPr/>
          <p:nvPr/>
        </p:nvSpPr>
        <p:spPr>
          <a:xfrm rot="20419275">
            <a:off x="1920744" y="2033629"/>
            <a:ext cx="4619782" cy="2323132"/>
          </a:xfrm>
          <a:prstGeom prst="flowChartPunchedTap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176129">
            <a:off x="2144112" y="2583718"/>
            <a:ext cx="42924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State of the State of the School District 2018~2019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019800" y="1217929"/>
            <a:ext cx="1752600" cy="5106671"/>
          </a:xfrm>
          <a:prstGeom prst="line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867400" y="1018824"/>
            <a:ext cx="304800" cy="3048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Comparison ~ 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vs Now</a:t>
            </a:r>
            <a:endParaRPr 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798646"/>
            <a:ext cx="7543800" cy="1142999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cost of buses purchased in 1998 &amp; 1999 vs cost of buses purchased in 2015 &amp; 2017</a:t>
            </a:r>
          </a:p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**From Bureau of Labor Statistics – US City average</a:t>
            </a:r>
          </a:p>
          <a:p>
            <a:pPr marL="0" indent="0">
              <a:buNone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***Records from 2005-2006 and 2017-2018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284207"/>
              </p:ext>
            </p:extLst>
          </p:nvPr>
        </p:nvGraphicFramePr>
        <p:xfrm>
          <a:off x="838200" y="1371600"/>
          <a:ext cx="75438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3332644589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42943193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83730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99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Teacher Base Salary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$21,000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$31,500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77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*Price of a new bus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$43,908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$78,162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712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**Average price of a</a:t>
                      </a:r>
                    </a:p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Gallon of Gas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$1,280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$2.873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385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***Annual Cost of Electricity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$93,507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$113,191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288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Cost of Electricity ‘01/’18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$6,218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$14,073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4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Levy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$3.46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366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75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Levy Increase of $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0.72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generate $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393,582.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or two TANS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be needed in the fall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since funds will not be received until January 2020.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Cuts will still need to be made for the 2019-2020 school year.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688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levy does not pass, what then…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substantial cuts will be made causing…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larger class sizes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reduction in 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elimination of programming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 to no field trips or activity trips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urther reduction in positions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075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Levy Campaign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Chairpersons * Cindy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Dudenhoffer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Brandy Asbury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Secretary * Kim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Oeth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Treasurer * Emily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Publicity * Sarah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Jacobs, Kim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Oeth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Fundraising * Kelly Elliott &amp; Brian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Spielbauer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Absentee Voters * Angie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Rogers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Outreach * Brandy Asbury, Angie Rogers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6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Falcon Pride &amp; Tradition                      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Ensuring Well Rounded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449580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Community Support			PLC Professional Learning Communities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Small class sizes			Additional mental health resources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RTI Response to Intervention		KIDS Hope  K-5 mentoring program</a:t>
            </a: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Reading enrichment			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Extra curricular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opportunities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Alternative learning environment		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Partnership with CMU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Vocational opportunities			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Highly qualified staff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Academic support during Falcon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Time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Dual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credit courses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Flexible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scheduling			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Buddy packs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Variety of course options		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Clothes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Closet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Increased technology access   	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Pre-School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PBIS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Positive Behavior Interventions &amp;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Support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5720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Funding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             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2018-2019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88228"/>
              </p:ext>
            </p:extLst>
          </p:nvPr>
        </p:nvGraphicFramePr>
        <p:xfrm>
          <a:off x="1143000" y="2209422"/>
          <a:ext cx="66675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4192876048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1468001936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195006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970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$3,198,878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8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$2,093,308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076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Federal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$489,263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531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$330,228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98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Revenue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$6,111,677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7956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Expenditures                           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2018-2019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41233"/>
              </p:ext>
            </p:extLst>
          </p:nvPr>
        </p:nvGraphicFramePr>
        <p:xfrm>
          <a:off x="876300" y="1524000"/>
          <a:ext cx="7391399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1710004024"/>
                    </a:ext>
                  </a:extLst>
                </a:gridCol>
                <a:gridCol w="1872129">
                  <a:extLst>
                    <a:ext uri="{9D8B030D-6E8A-4147-A177-3AD203B41FA5}">
                      <a16:colId xmlns:a16="http://schemas.microsoft.com/office/drawing/2014/main" val="588909627"/>
                    </a:ext>
                  </a:extLst>
                </a:gridCol>
                <a:gridCol w="2318870">
                  <a:extLst>
                    <a:ext uri="{9D8B030D-6E8A-4147-A177-3AD203B41FA5}">
                      <a16:colId xmlns:a16="http://schemas.microsoft.com/office/drawing/2014/main" val="1052362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62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$3,343,186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17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$959,782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460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Sub-total payroll</a:t>
                      </a:r>
                    </a:p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$4,302,968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333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Purchased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$876,915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633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$463,739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89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$225,779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010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$387,993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273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</a:t>
                      </a:r>
                    </a:p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$6,257,394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39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17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 Spending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1776"/>
            <a:ext cx="8229600" cy="4495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Spending more than the revenue received which means dipping into the fund balances.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36548"/>
              </p:ext>
            </p:extLst>
          </p:nvPr>
        </p:nvGraphicFramePr>
        <p:xfrm>
          <a:off x="1600200" y="2971800"/>
          <a:ext cx="6096000" cy="277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5382992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05930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108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Projected Expenses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$6,257,394</a:t>
                      </a:r>
                    </a:p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327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Projected Revenue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$6,111,677</a:t>
                      </a:r>
                    </a:p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815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$145,717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886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47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are we deficit spending?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Declining enrollment.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expenses.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Revenue shortfalls.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Underfunded mandatory programs.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programs that are not fully funded by the state or federal government include: SPED, ECSE, Transportation, Technology, P.A.T. and tuition to other districts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The chart below shows how much the district had to spend to cover the cost of mandatory programs that were not fully funded.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5421"/>
              </p:ext>
            </p:extLst>
          </p:nvPr>
        </p:nvGraphicFramePr>
        <p:xfrm>
          <a:off x="1790700" y="2286000"/>
          <a:ext cx="57912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1282">
                  <a:extLst>
                    <a:ext uri="{9D8B030D-6E8A-4147-A177-3AD203B41FA5}">
                      <a16:colId xmlns:a16="http://schemas.microsoft.com/office/drawing/2014/main" val="1003538359"/>
                    </a:ext>
                  </a:extLst>
                </a:gridCol>
                <a:gridCol w="1903956">
                  <a:extLst>
                    <a:ext uri="{9D8B030D-6E8A-4147-A177-3AD203B41FA5}">
                      <a16:colId xmlns:a16="http://schemas.microsoft.com/office/drawing/2014/main" val="1356431720"/>
                    </a:ext>
                  </a:extLst>
                </a:gridCol>
                <a:gridCol w="1665962">
                  <a:extLst>
                    <a:ext uri="{9D8B030D-6E8A-4147-A177-3AD203B41FA5}">
                      <a16:colId xmlns:a16="http://schemas.microsoft.com/office/drawing/2014/main" val="39427698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</a:t>
                      </a:r>
                    </a:p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Revenue</a:t>
                      </a:r>
                    </a:p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                                 State Revenue                    Expected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</a:t>
                      </a:r>
                    </a:p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</a:p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Shortfall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86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$1,753,559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$1,878,531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$124,972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73162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268304"/>
              </p:ext>
            </p:extLst>
          </p:nvPr>
        </p:nvGraphicFramePr>
        <p:xfrm>
          <a:off x="1600200" y="5112629"/>
          <a:ext cx="647114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228">
                  <a:extLst>
                    <a:ext uri="{9D8B030D-6E8A-4147-A177-3AD203B41FA5}">
                      <a16:colId xmlns:a16="http://schemas.microsoft.com/office/drawing/2014/main" val="141887329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37135232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1128083743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2181328487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24389408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503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$868,878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$853,527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$945,891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$1,007,848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$869,646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514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58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Operating Fund Balance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659738"/>
              </p:ext>
            </p:extLst>
          </p:nvPr>
        </p:nvGraphicFramePr>
        <p:xfrm>
          <a:off x="832338" y="1447800"/>
          <a:ext cx="7467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3162314656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3397921256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677683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Ending Balance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67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</a:p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*11.54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*$654,936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013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</a:t>
                      </a:r>
                    </a:p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$669,252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245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</a:t>
                      </a:r>
                    </a:p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$845,766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074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</a:p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$1,082,701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217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</a:p>
                    <a:p>
                      <a:pPr algn="ctr"/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$1,255,237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17756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6049962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Projected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08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Anticipatory Note (TAN)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810000" cy="460253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 is a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term loan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school district can obtain to pay its bills until local revenue comes in and the TAN can be paid off with interest.</a:t>
            </a:r>
          </a:p>
          <a:p>
            <a:pPr marL="0" indent="0" algn="just">
              <a:buNone/>
            </a:pP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Historically, when the % of fund balance drops below 15%, there is not enough cash flow to last through the year and the need for a TAN is triggered. 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5800" y="1600200"/>
            <a:ext cx="4038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91688"/>
              </p:ext>
            </p:extLst>
          </p:nvPr>
        </p:nvGraphicFramePr>
        <p:xfrm>
          <a:off x="4648200" y="2168806"/>
          <a:ext cx="38862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363558447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49245924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04297955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TANs Needed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1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or 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31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50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299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070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962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65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49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Bonds vs Levies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525963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district runs a bond issue when needing to make capital improvements.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~~~~~~~~~~~~~~~~~~~~~~~~~~~~~~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Bond History…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2018 - $1,000,000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2013 - $3,500,000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2012 - $2,085,000                              	refinanced and combined 	2008 &amp; 2005 bond issues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 and principal payments are made twice a year for 15 – 30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years,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make it affordable for districts to complete capital projects and maintain their facilities.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district runs a tax levy to fund operating expenses.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~~~~~~~~~~~~~~~~~~~~~~~~~~~~~~Levy History…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lain" startAt="1999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$0.32 increase       Passed                       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     $0.70 increase       Failed by 26</a:t>
            </a:r>
          </a:p>
          <a:p>
            <a:pPr marL="457200" indent="-457200">
              <a:buAutoNum type="arabicPlain" startAt="1999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20 years since the district placed a levy increase on the ballot.</a:t>
            </a: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requirements and operating costs have increased.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2949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670</Words>
  <Application>Microsoft Office PowerPoint</Application>
  <PresentationFormat>On-screen Show (4:3)</PresentationFormat>
  <Paragraphs>210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Falcon Pride &amp; Tradition                        Ensuring Well Rounded Students</vt:lpstr>
      <vt:lpstr> </vt:lpstr>
      <vt:lpstr>Proposed Expenditures                                    2018-2019</vt:lpstr>
      <vt:lpstr>Deficit Spending</vt:lpstr>
      <vt:lpstr>Why are we deficit spending?</vt:lpstr>
      <vt:lpstr>% of Operating Fund Balance</vt:lpstr>
      <vt:lpstr>Tax Anticipatory Note (TAN)</vt:lpstr>
      <vt:lpstr>Bonds vs Levies</vt:lpstr>
      <vt:lpstr>Cost Comparison ~ Then vs Now</vt:lpstr>
      <vt:lpstr>A Levy Increase of $0.72 </vt:lpstr>
      <vt:lpstr>If levy does not pass, what then…</vt:lpstr>
      <vt:lpstr>Tax Levy Campaign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Tamara</dc:creator>
  <cp:lastModifiedBy>Tamara Kimball</cp:lastModifiedBy>
  <cp:revision>38</cp:revision>
  <cp:lastPrinted>2018-11-13T16:37:40Z</cp:lastPrinted>
  <dcterms:created xsi:type="dcterms:W3CDTF">2018-11-13T01:27:01Z</dcterms:created>
  <dcterms:modified xsi:type="dcterms:W3CDTF">2019-01-24T21:34:20Z</dcterms:modified>
</cp:coreProperties>
</file>